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79" d="100"/>
          <a:sy n="79"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06358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0881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518016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8958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48078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87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41599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759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55157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82413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388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0030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33ED0A4-B37E-45AB-BA87-D1E2E30870F5}" type="datetimeFigureOut">
              <a:rPr lang="ar-IQ" smtClean="0"/>
              <a:t>28/03/1440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20059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9977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D0A4-B37E-45AB-BA87-D1E2E30870F5}" type="datetimeFigureOut">
              <a:rPr lang="ar-IQ" smtClean="0"/>
              <a:t>28/03/1440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398524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194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a:xfrm>
            <a:off x="533400" y="6172200"/>
            <a:ext cx="5811724" cy="365125"/>
          </a:xfrm>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9620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3ED0A4-B37E-45AB-BA87-D1E2E30870F5}" type="datetimeFigureOut">
              <a:rPr lang="ar-IQ" smtClean="0"/>
              <a:t>28/03/1440</a:t>
            </a:fld>
            <a:endParaRPr lang="ar-IQ"/>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21466F4-1300-4CED-8628-E14E03CBDC2C}" type="slidenum">
              <a:rPr lang="ar-IQ" smtClean="0"/>
              <a:t>‹#›</a:t>
            </a:fld>
            <a:endParaRPr lang="ar-IQ"/>
          </a:p>
        </p:txBody>
      </p:sp>
    </p:spTree>
    <p:extLst>
      <p:ext uri="{BB962C8B-B14F-4D97-AF65-F5344CB8AC3E}">
        <p14:creationId xmlns:p14="http://schemas.microsoft.com/office/powerpoint/2010/main" val="425933420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0" y="3148082"/>
            <a:ext cx="6894095" cy="2554545"/>
          </a:xfrm>
          <a:prstGeom prst="rect">
            <a:avLst/>
          </a:prstGeom>
        </p:spPr>
        <p:txBody>
          <a:bodyPr wrap="square">
            <a:spAutoFit/>
          </a:bodyPr>
          <a:lstStyle/>
          <a:p>
            <a:pPr algn="l"/>
            <a:r>
              <a:rPr lang="en-US" sz="4000" b="1" dirty="0" smtClean="0">
                <a:solidFill>
                  <a:schemeClr val="bg1"/>
                </a:solidFill>
                <a:latin typeface="Times New Roman" panose="02020603050405020304" pitchFamily="18" charset="0"/>
                <a:cs typeface="Times New Roman" panose="02020603050405020304" pitchFamily="18" charset="0"/>
              </a:rPr>
              <a:t>Water Resources Engineering</a:t>
            </a:r>
          </a:p>
          <a:p>
            <a:pPr algn="ctr"/>
            <a:r>
              <a:rPr lang="en-US" sz="4000" b="1" dirty="0" smtClean="0">
                <a:solidFill>
                  <a:schemeClr val="bg1"/>
                </a:solidFill>
                <a:latin typeface="Times New Roman" panose="02020603050405020304" pitchFamily="18" charset="0"/>
                <a:cs typeface="Times New Roman" panose="02020603050405020304" pitchFamily="18" charset="0"/>
              </a:rPr>
              <a:t>for 4</a:t>
            </a:r>
            <a:r>
              <a:rPr lang="en-US" sz="4000" b="1" baseline="30000" dirty="0" smtClean="0">
                <a:solidFill>
                  <a:schemeClr val="bg1"/>
                </a:solidFill>
                <a:latin typeface="Times New Roman" panose="02020603050405020304" pitchFamily="18" charset="0"/>
                <a:cs typeface="Times New Roman" panose="02020603050405020304" pitchFamily="18" charset="0"/>
              </a:rPr>
              <a:t>th</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smtClean="0">
                <a:solidFill>
                  <a:schemeClr val="bg1"/>
                </a:solidFill>
                <a:latin typeface="Times New Roman" panose="02020603050405020304" pitchFamily="18" charset="0"/>
                <a:cs typeface="Times New Roman" panose="02020603050405020304" pitchFamily="18" charset="0"/>
              </a:rPr>
              <a:t>Class</a:t>
            </a:r>
          </a:p>
          <a:p>
            <a:pPr algn="ctr" rtl="0"/>
            <a:r>
              <a:rPr lang="en-US" sz="4000" b="1" dirty="0">
                <a:solidFill>
                  <a:schemeClr val="bg1"/>
                </a:solidFill>
                <a:latin typeface="Times New Roman" panose="02020603050405020304" pitchFamily="18" charset="0"/>
                <a:cs typeface="Times New Roman" panose="02020603050405020304" pitchFamily="18" charset="0"/>
              </a:rPr>
              <a:t>By</a:t>
            </a:r>
          </a:p>
          <a:p>
            <a:pPr algn="ctr" rtl="0"/>
            <a:r>
              <a:rPr lang="en-US" sz="4000" b="1" dirty="0">
                <a:solidFill>
                  <a:schemeClr val="bg1"/>
                </a:solidFill>
                <a:latin typeface="Times New Roman" panose="02020603050405020304" pitchFamily="18" charset="0"/>
                <a:cs typeface="Times New Roman" panose="02020603050405020304" pitchFamily="18" charset="0"/>
              </a:rPr>
              <a:t>Dr. </a:t>
            </a:r>
            <a:r>
              <a:rPr lang="en-US" sz="4000" b="1" dirty="0" err="1">
                <a:solidFill>
                  <a:schemeClr val="bg1"/>
                </a:solidFill>
                <a:latin typeface="Times New Roman" panose="02020603050405020304" pitchFamily="18" charset="0"/>
                <a:cs typeface="Times New Roman" panose="02020603050405020304" pitchFamily="18" charset="0"/>
              </a:rPr>
              <a:t>Saad</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a:solidFill>
                  <a:schemeClr val="bg1"/>
                </a:solidFill>
                <a:latin typeface="Times New Roman" panose="02020603050405020304" pitchFamily="18" charset="0"/>
                <a:cs typeface="Times New Roman" panose="02020603050405020304" pitchFamily="18" charset="0"/>
              </a:rPr>
              <a:t>Shauket</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smtClean="0">
                <a:solidFill>
                  <a:schemeClr val="bg1"/>
                </a:solidFill>
                <a:latin typeface="Times New Roman" panose="02020603050405020304" pitchFamily="18" charset="0"/>
                <a:cs typeface="Times New Roman" panose="02020603050405020304" pitchFamily="18" charset="0"/>
              </a:rPr>
              <a:t>Sammen</a:t>
            </a:r>
            <a:endParaRPr lang="ar-IQ" sz="4000" b="1" dirty="0">
              <a:solidFill>
                <a:schemeClr val="bg1"/>
              </a:solidFill>
              <a:latin typeface="Times New Roman" panose="02020603050405020304" pitchFamily="18" charset="0"/>
              <a:cs typeface="Times New Roman" panose="02020603050405020304" pitchFamily="18" charset="0"/>
            </a:endParaRPr>
          </a:p>
        </p:txBody>
      </p:sp>
      <p:sp>
        <p:nvSpPr>
          <p:cNvPr id="5" name="مستطيل 4"/>
          <p:cNvSpPr/>
          <p:nvPr/>
        </p:nvSpPr>
        <p:spPr>
          <a:xfrm>
            <a:off x="535404" y="380819"/>
            <a:ext cx="8085221" cy="1938992"/>
          </a:xfrm>
          <a:prstGeom prst="rect">
            <a:avLst/>
          </a:prstGeom>
        </p:spPr>
        <p:txBody>
          <a:bodyPr wrap="square">
            <a:sp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Diyala University </a:t>
            </a:r>
          </a:p>
          <a:p>
            <a:pPr algn="ctr"/>
            <a:r>
              <a:rPr lang="en-US" sz="4000" b="1" dirty="0" smtClean="0">
                <a:solidFill>
                  <a:schemeClr val="bg1"/>
                </a:solidFill>
                <a:latin typeface="Times New Roman" panose="02020603050405020304" pitchFamily="18" charset="0"/>
                <a:cs typeface="Times New Roman" panose="02020603050405020304" pitchFamily="18" charset="0"/>
              </a:rPr>
              <a:t>College of Engineering </a:t>
            </a:r>
          </a:p>
          <a:p>
            <a:pPr algn="ctr"/>
            <a:r>
              <a:rPr lang="en-US" sz="4000" b="1" dirty="0" smtClean="0">
                <a:solidFill>
                  <a:schemeClr val="bg1"/>
                </a:solidFill>
                <a:latin typeface="Times New Roman" panose="02020603050405020304" pitchFamily="18" charset="0"/>
                <a:cs typeface="Times New Roman" panose="02020603050405020304" pitchFamily="18" charset="0"/>
              </a:rPr>
              <a:t>Department of Civil Engineering </a:t>
            </a:r>
            <a:endParaRPr lang="ar-IQ" sz="4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1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0" y="0"/>
            <a:ext cx="9059779" cy="6247864"/>
          </a:xfrm>
          <a:prstGeom prst="rect">
            <a:avLst/>
          </a:prstGeom>
        </p:spPr>
        <p:txBody>
          <a:bodyPr wrap="square">
            <a:sp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Hydrology</a:t>
            </a:r>
          </a:p>
          <a:p>
            <a:pPr algn="l"/>
            <a:endParaRPr lang="en-US" sz="1600" b="1" dirty="0" smtClean="0">
              <a:solidFill>
                <a:schemeClr val="bg1"/>
              </a:solidFill>
              <a:latin typeface="Times New Roman" panose="02020603050405020304" pitchFamily="18" charset="0"/>
              <a:cs typeface="Times New Roman" panose="02020603050405020304" pitchFamily="18" charset="0"/>
            </a:endParaRPr>
          </a:p>
          <a:p>
            <a:pPr algn="just" rtl="0"/>
            <a:r>
              <a:rPr lang="en-US" sz="2000" b="1" dirty="0" smtClean="0">
                <a:solidFill>
                  <a:schemeClr val="bg1"/>
                </a:solidFill>
                <a:latin typeface="Times New Roman" panose="02020603050405020304" pitchFamily="18" charset="0"/>
                <a:cs typeface="Times New Roman" panose="02020603050405020304" pitchFamily="18" charset="0"/>
              </a:rPr>
              <a:t>The word hydrology means science of water which deals with the spatial and temporal characteristics of the earth’s water. Also, hydrology can be defined as the science dealing with the earth’s water in all aspects such as occurrence, distribution, and circulation on and below the earth surface and in the atmosphere.</a:t>
            </a:r>
          </a:p>
          <a:p>
            <a:pPr algn="just" rtl="0"/>
            <a:r>
              <a:rPr lang="en-US" sz="2000" b="1" dirty="0" smtClean="0">
                <a:solidFill>
                  <a:schemeClr val="bg1"/>
                </a:solidFill>
                <a:latin typeface="Times New Roman" panose="02020603050405020304" pitchFamily="18" charset="0"/>
                <a:cs typeface="Times New Roman" panose="02020603050405020304" pitchFamily="18" charset="0"/>
              </a:rPr>
              <a:t> </a:t>
            </a:r>
          </a:p>
          <a:p>
            <a:pPr algn="just" rtl="0"/>
            <a:r>
              <a:rPr lang="en-US" sz="2000" b="1" dirty="0" smtClean="0">
                <a:solidFill>
                  <a:schemeClr val="bg1"/>
                </a:solidFill>
                <a:latin typeface="Times New Roman" panose="02020603050405020304" pitchFamily="18" charset="0"/>
                <a:cs typeface="Times New Roman" panose="02020603050405020304" pitchFamily="18" charset="0"/>
              </a:rPr>
              <a:t>Engineering hydrology deals with all hydrology aspects which are related to planning, design, and operation of water resources projects for the control and use of the available water. Therefore, the main purpose of the hydrological studies is to estimate the magnitude of the peak flood discharge in order to determine the reservoir capacity, spillway discharge and design of hydraulic structures.</a:t>
            </a:r>
          </a:p>
          <a:p>
            <a:pPr algn="l"/>
            <a:endParaRPr lang="en-US" sz="1600" b="1" dirty="0" smtClean="0">
              <a:solidFill>
                <a:schemeClr val="bg1"/>
              </a:solidFill>
              <a:latin typeface="Times New Roman" panose="02020603050405020304" pitchFamily="18" charset="0"/>
              <a:cs typeface="Times New Roman" panose="02020603050405020304" pitchFamily="18" charset="0"/>
            </a:endParaRPr>
          </a:p>
          <a:p>
            <a:pPr algn="just" rtl="0"/>
            <a:r>
              <a:rPr lang="en-US" sz="2000" b="1" dirty="0" smtClean="0">
                <a:solidFill>
                  <a:schemeClr val="bg1"/>
                </a:solidFill>
                <a:latin typeface="Times New Roman" panose="02020603050405020304" pitchFamily="18" charset="0"/>
                <a:cs typeface="Times New Roman" panose="02020603050405020304" pitchFamily="18" charset="0"/>
              </a:rPr>
              <a:t>The hydrologic cycle Except for the deep ground water, the total water supply of earth is in constant circulation from earth to atmosphere, and back to earth. The earth’s circulatory system is known as the hydrologic cycle. Hydrologic cycle is the process of transfer of moisture from the atmosphere to the earth in the form of precipitation, conveyance of the precipitated water by streams and rivers to oceans and lakes, and evaporation of water back to the atmosphere.</a:t>
            </a:r>
            <a:r>
              <a:rPr lang="en-US" dirty="0" smtClean="0"/>
              <a:t>. </a:t>
            </a:r>
            <a:endParaRPr lang="en-US" dirty="0"/>
          </a:p>
        </p:txBody>
      </p:sp>
    </p:spTree>
    <p:extLst>
      <p:ext uri="{BB962C8B-B14F-4D97-AF65-F5344CB8AC3E}">
        <p14:creationId xmlns:p14="http://schemas.microsoft.com/office/powerpoint/2010/main" val="231672719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96253" y="116976"/>
            <a:ext cx="9144000" cy="923330"/>
          </a:xfrm>
          <a:prstGeom prst="rect">
            <a:avLst/>
          </a:prstGeom>
        </p:spPr>
        <p:txBody>
          <a:bodyPr wrap="square">
            <a:spAutoFit/>
          </a:bodyPr>
          <a:lstStyle/>
          <a:p>
            <a:pPr algn="l" rtl="0"/>
            <a:r>
              <a:rPr lang="en-US" b="1" dirty="0" smtClean="0">
                <a:solidFill>
                  <a:schemeClr val="bg1"/>
                </a:solidFill>
                <a:latin typeface="Times New Roman" panose="02020603050405020304" pitchFamily="18" charset="0"/>
                <a:cs typeface="Times New Roman" panose="02020603050405020304" pitchFamily="18" charset="0"/>
              </a:rPr>
              <a:t>Figure 1.1 present the general form of the hydrological cycle while figure 1.2 describes the hydrological cycle in details</a:t>
            </a:r>
            <a:r>
              <a:rPr lang="en-US" b="1" dirty="0">
                <a:solidFill>
                  <a:schemeClr val="bg1"/>
                </a:solidFill>
                <a:latin typeface="Times New Roman" panose="02020603050405020304" pitchFamily="18" charset="0"/>
                <a:cs typeface="Times New Roman" panose="02020603050405020304" pitchFamily="18" charset="0"/>
              </a:rPr>
              <a:t>. Hydrologic Cycle describes the continuous movement of water on, above, and below the surface of the </a:t>
            </a:r>
            <a:r>
              <a:rPr lang="en-US" b="1" dirty="0" smtClean="0">
                <a:solidFill>
                  <a:schemeClr val="bg1"/>
                </a:solidFill>
                <a:latin typeface="Times New Roman" panose="02020603050405020304" pitchFamily="18" charset="0"/>
                <a:cs typeface="Times New Roman" panose="02020603050405020304" pitchFamily="18" charset="0"/>
              </a:rPr>
              <a:t>Earth.</a:t>
            </a:r>
            <a:endParaRPr lang="ar-IQ" b="1" dirty="0">
              <a:solidFill>
                <a:schemeClr val="bg1"/>
              </a:solidFill>
              <a:latin typeface="Times New Roman" panose="02020603050405020304" pitchFamily="18" charset="0"/>
              <a:cs typeface="Times New Roman" panose="02020603050405020304" pitchFamily="18" charset="0"/>
            </a:endParaRPr>
          </a:p>
        </p:txBody>
      </p:sp>
      <p:pic>
        <p:nvPicPr>
          <p:cNvPr id="5" name="صورة 4"/>
          <p:cNvPicPr>
            <a:picLocks noChangeAspect="1"/>
          </p:cNvPicPr>
          <p:nvPr/>
        </p:nvPicPr>
        <p:blipFill>
          <a:blip r:embed="rId3"/>
          <a:stretch>
            <a:fillRect/>
          </a:stretch>
        </p:blipFill>
        <p:spPr>
          <a:xfrm>
            <a:off x="1720516" y="1343510"/>
            <a:ext cx="5554499" cy="3953202"/>
          </a:xfrm>
          <a:prstGeom prst="rect">
            <a:avLst/>
          </a:prstGeom>
        </p:spPr>
      </p:pic>
      <p:sp>
        <p:nvSpPr>
          <p:cNvPr id="7" name="مستطيل 6"/>
          <p:cNvSpPr/>
          <p:nvPr/>
        </p:nvSpPr>
        <p:spPr>
          <a:xfrm>
            <a:off x="1611209" y="5296712"/>
            <a:ext cx="6114087" cy="507831"/>
          </a:xfrm>
          <a:prstGeom prst="rect">
            <a:avLst/>
          </a:prstGeom>
        </p:spPr>
        <p:txBody>
          <a:bodyPr wrap="square">
            <a:spAutoFit/>
          </a:bodyPr>
          <a:lstStyle/>
          <a:p>
            <a:pPr algn="l" rtl="0">
              <a:lnSpc>
                <a:spcPct val="150000"/>
              </a:lnSpc>
              <a:spcAft>
                <a:spcPts val="800"/>
              </a:spcAft>
              <a:tabLst>
                <a:tab pos="945515" algn="l"/>
              </a:tabLst>
            </a:pPr>
            <a:r>
              <a:rPr lang="en-US" b="1" dirty="0">
                <a:solidFill>
                  <a:schemeClr val="bg1"/>
                </a:solidFill>
                <a:latin typeface="Times New Roman" panose="02020603050405020304" pitchFamily="18" charset="0"/>
                <a:cs typeface="Times New Roman" panose="02020603050405020304" pitchFamily="18" charset="0"/>
              </a:rPr>
              <a:t>Figure 1.1 present the general form of the hydrological cycle</a:t>
            </a:r>
          </a:p>
        </p:txBody>
      </p:sp>
    </p:spTree>
    <p:extLst>
      <p:ext uri="{BB962C8B-B14F-4D97-AF65-F5344CB8AC3E}">
        <p14:creationId xmlns:p14="http://schemas.microsoft.com/office/powerpoint/2010/main" val="303985585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4" name="صورة 3"/>
          <p:cNvPicPr>
            <a:picLocks noChangeAspect="1"/>
          </p:cNvPicPr>
          <p:nvPr/>
        </p:nvPicPr>
        <p:blipFill>
          <a:blip r:embed="rId3"/>
          <a:stretch>
            <a:fillRect/>
          </a:stretch>
        </p:blipFill>
        <p:spPr>
          <a:xfrm>
            <a:off x="1334129" y="117557"/>
            <a:ext cx="6859375" cy="5827896"/>
          </a:xfrm>
          <a:prstGeom prst="rect">
            <a:avLst/>
          </a:prstGeom>
        </p:spPr>
      </p:pic>
      <p:sp>
        <p:nvSpPr>
          <p:cNvPr id="5" name="مستطيل 4"/>
          <p:cNvSpPr/>
          <p:nvPr/>
        </p:nvSpPr>
        <p:spPr>
          <a:xfrm>
            <a:off x="1840831" y="6125926"/>
            <a:ext cx="6051883" cy="400110"/>
          </a:xfrm>
          <a:prstGeom prst="rect">
            <a:avLst/>
          </a:prstGeom>
        </p:spPr>
        <p:txBody>
          <a:bodyPr wrap="square">
            <a:spAutoFit/>
          </a:bodyPr>
          <a:lstStyle/>
          <a:p>
            <a:r>
              <a:rPr lang="en-US" sz="2000" b="1" dirty="0">
                <a:solidFill>
                  <a:schemeClr val="bg1"/>
                </a:solidFill>
                <a:latin typeface="Times New Roman" panose="02020603050405020304" pitchFamily="18" charset="0"/>
                <a:cs typeface="Times New Roman" panose="02020603050405020304" pitchFamily="18" charset="0"/>
              </a:rPr>
              <a:t>Figure </a:t>
            </a:r>
            <a:r>
              <a:rPr lang="en-US" sz="2000" b="1" dirty="0" smtClean="0">
                <a:solidFill>
                  <a:schemeClr val="bg1"/>
                </a:solidFill>
                <a:latin typeface="Times New Roman" panose="02020603050405020304" pitchFamily="18" charset="0"/>
                <a:cs typeface="Times New Roman" panose="02020603050405020304" pitchFamily="18" charset="0"/>
              </a:rPr>
              <a:t>2 </a:t>
            </a:r>
            <a:r>
              <a:rPr lang="en-US" sz="2000" b="1" dirty="0">
                <a:solidFill>
                  <a:schemeClr val="bg1"/>
                </a:solidFill>
                <a:latin typeface="Times New Roman" panose="02020603050405020304" pitchFamily="18" charset="0"/>
                <a:cs typeface="Times New Roman" panose="02020603050405020304" pitchFamily="18" charset="0"/>
              </a:rPr>
              <a:t>describes the hydrological cycle in details</a:t>
            </a:r>
            <a:r>
              <a:rPr lang="en-US" dirty="0" smtClean="0"/>
              <a:t>.</a:t>
            </a:r>
            <a:endParaRPr lang="ar-IQ" dirty="0"/>
          </a:p>
        </p:txBody>
      </p:sp>
    </p:spTree>
    <p:extLst>
      <p:ext uri="{BB962C8B-B14F-4D97-AF65-F5344CB8AC3E}">
        <p14:creationId xmlns:p14="http://schemas.microsoft.com/office/powerpoint/2010/main" val="190004540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2" y="0"/>
            <a:ext cx="9059778" cy="5078313"/>
          </a:xfrm>
          <a:prstGeom prst="rect">
            <a:avLst/>
          </a:prstGeom>
        </p:spPr>
        <p:txBody>
          <a:bodyPr wrap="square" spcCol="360000">
            <a:spAutoFit/>
          </a:bodyPr>
          <a:lstStyle/>
          <a:p>
            <a:pPr algn="ctr" rtl="0"/>
            <a:r>
              <a:rPr lang="en-US" sz="2400" b="1" dirty="0" smtClean="0">
                <a:solidFill>
                  <a:srgbClr val="C00000"/>
                </a:solidFill>
              </a:rPr>
              <a:t>Elements of hydrological cycle </a:t>
            </a:r>
          </a:p>
          <a:p>
            <a:pPr algn="l" rtl="0"/>
            <a:endParaRPr lang="en-US" sz="2000" b="1" dirty="0" smtClean="0">
              <a:solidFill>
                <a:schemeClr val="bg1"/>
              </a:solidFill>
            </a:endParaRPr>
          </a:p>
          <a:p>
            <a:pPr algn="l" rtl="0"/>
            <a:r>
              <a:rPr lang="en-US" sz="2000" b="1" dirty="0" smtClean="0">
                <a:solidFill>
                  <a:schemeClr val="bg1"/>
                </a:solidFill>
                <a:latin typeface="Times New Roman" panose="02020603050405020304" pitchFamily="18" charset="0"/>
                <a:cs typeface="Times New Roman" panose="02020603050405020304" pitchFamily="18" charset="0"/>
              </a:rPr>
              <a:t>The hydrologic cycle consists of the following elements or processes:</a:t>
            </a:r>
          </a:p>
          <a:p>
            <a:pPr algn="l" rtl="0"/>
            <a:endParaRPr lang="en-US" sz="2000" b="1" dirty="0" smtClean="0">
              <a:solidFill>
                <a:schemeClr val="bg1"/>
              </a:solidFill>
              <a:latin typeface="Times New Roman" panose="02020603050405020304" pitchFamily="18" charset="0"/>
              <a:cs typeface="Times New Roman" panose="02020603050405020304" pitchFamily="18" charset="0"/>
            </a:endParaRPr>
          </a:p>
          <a:p>
            <a:pPr algn="l" rtl="0"/>
            <a:r>
              <a:rPr lang="en-US" sz="2000" b="1" dirty="0" smtClean="0">
                <a:solidFill>
                  <a:srgbClr val="C00000"/>
                </a:solidFill>
                <a:latin typeface="Times New Roman" panose="02020603050405020304" pitchFamily="18" charset="0"/>
                <a:cs typeface="Times New Roman" panose="02020603050405020304" pitchFamily="18" charset="0"/>
              </a:rPr>
              <a:t>1-Precipitation (P)</a:t>
            </a:r>
          </a:p>
          <a:p>
            <a:pPr algn="just" rtl="0"/>
            <a:r>
              <a:rPr lang="en-US" sz="2000" b="1" dirty="0" smtClean="0">
                <a:solidFill>
                  <a:schemeClr val="bg1"/>
                </a:solidFill>
                <a:latin typeface="Times New Roman" panose="02020603050405020304" pitchFamily="18" charset="0"/>
                <a:cs typeface="Times New Roman" panose="02020603050405020304" pitchFamily="18" charset="0"/>
              </a:rPr>
              <a:t>Precipitation could be defined as the fall of moisture from the atmosphere to the earth surface in any form. Precipitation may be in two forms:</a:t>
            </a:r>
          </a:p>
          <a:p>
            <a:pPr algn="just" rtl="0"/>
            <a:r>
              <a:rPr lang="en-US" sz="2000" b="1" dirty="0" err="1" smtClean="0">
                <a:solidFill>
                  <a:schemeClr val="bg1"/>
                </a:solidFill>
                <a:latin typeface="Times New Roman" panose="02020603050405020304" pitchFamily="18" charset="0"/>
                <a:cs typeface="Times New Roman" panose="02020603050405020304" pitchFamily="18" charset="0"/>
              </a:rPr>
              <a:t>i</a:t>
            </a:r>
            <a:r>
              <a:rPr lang="en-US" sz="2000" b="1" dirty="0" smtClean="0">
                <a:solidFill>
                  <a:schemeClr val="bg1"/>
                </a:solidFill>
                <a:latin typeface="Times New Roman" panose="02020603050405020304" pitchFamily="18" charset="0"/>
                <a:cs typeface="Times New Roman" panose="02020603050405020304" pitchFamily="18" charset="0"/>
              </a:rPr>
              <a:t>) Liquid precipitation as rainfall,</a:t>
            </a:r>
          </a:p>
          <a:p>
            <a:pPr algn="just" rtl="0"/>
            <a:r>
              <a:rPr lang="en-US" sz="2000" b="1" dirty="0" smtClean="0">
                <a:solidFill>
                  <a:schemeClr val="bg1"/>
                </a:solidFill>
                <a:latin typeface="Times New Roman" panose="02020603050405020304" pitchFamily="18" charset="0"/>
                <a:cs typeface="Times New Roman" panose="02020603050405020304" pitchFamily="18" charset="0"/>
              </a:rPr>
              <a:t>ii) Frozen precipitation as snow, hail, sleet, and freezing rain.</a:t>
            </a:r>
          </a:p>
          <a:p>
            <a:pPr algn="just" rtl="0"/>
            <a:endParaRPr lang="en-US" sz="2000" b="1" dirty="0" smtClean="0">
              <a:solidFill>
                <a:schemeClr val="bg1"/>
              </a:solidFill>
              <a:latin typeface="Times New Roman" panose="02020603050405020304" pitchFamily="18" charset="0"/>
              <a:cs typeface="Times New Roman" panose="02020603050405020304" pitchFamily="18" charset="0"/>
            </a:endParaRPr>
          </a:p>
          <a:p>
            <a:pPr algn="just" rtl="0"/>
            <a:r>
              <a:rPr lang="en-US" sz="2000" b="1" dirty="0">
                <a:solidFill>
                  <a:srgbClr val="C00000"/>
                </a:solidFill>
                <a:latin typeface="Times New Roman" panose="02020603050405020304" pitchFamily="18" charset="0"/>
                <a:cs typeface="Times New Roman" panose="02020603050405020304" pitchFamily="18" charset="0"/>
              </a:rPr>
              <a:t>1.1 Measurement of Precipitation</a:t>
            </a:r>
          </a:p>
          <a:p>
            <a:pPr algn="just" rtl="0"/>
            <a:r>
              <a:rPr lang="en-US" sz="2000" b="1" dirty="0" smtClean="0">
                <a:solidFill>
                  <a:schemeClr val="bg1"/>
                </a:solidFill>
                <a:latin typeface="Times New Roman" panose="02020603050405020304" pitchFamily="18" charset="0"/>
                <a:cs typeface="Times New Roman" panose="02020603050405020304" pitchFamily="18" charset="0"/>
              </a:rPr>
              <a:t>One of the most crucial components of the global hydrologic cycle is the precipitation that is the basic data required to estimate any hydrologic quantity (such as runoff, flood discharge etc.). Therefore, measurement of precipitation is an important component of all hydrologic studies. Weather and water-balance studies too require information on precipitation.</a:t>
            </a:r>
          </a:p>
        </p:txBody>
      </p:sp>
      <p:sp>
        <p:nvSpPr>
          <p:cNvPr id="5" name="مستطيل 4"/>
          <p:cNvSpPr/>
          <p:nvPr/>
        </p:nvSpPr>
        <p:spPr>
          <a:xfrm>
            <a:off x="84222" y="5078313"/>
            <a:ext cx="9059778" cy="1015663"/>
          </a:xfrm>
          <a:prstGeom prst="rect">
            <a:avLst/>
          </a:prstGeom>
        </p:spPr>
        <p:txBody>
          <a:bodyPr wrap="square">
            <a:spAutoFit/>
          </a:bodyPr>
          <a:lstStyle/>
          <a:p>
            <a:pPr algn="l" rtl="0"/>
            <a:r>
              <a:rPr lang="en-US" sz="2000" b="1" dirty="0" smtClean="0">
                <a:solidFill>
                  <a:schemeClr val="bg1"/>
                </a:solidFill>
                <a:latin typeface="Times New Roman" panose="02020603050405020304" pitchFamily="18" charset="0"/>
                <a:cs typeface="Times New Roman" panose="02020603050405020304" pitchFamily="18" charset="0"/>
              </a:rPr>
              <a:t>Precipitation depth in unit time is called precipitation intensity.</a:t>
            </a:r>
          </a:p>
          <a:p>
            <a:pPr algn="l" rtl="0"/>
            <a:r>
              <a:rPr lang="en-US" sz="2000" b="1" dirty="0" smtClean="0">
                <a:solidFill>
                  <a:schemeClr val="bg1"/>
                </a:solidFill>
                <a:latin typeface="Times New Roman" panose="02020603050405020304" pitchFamily="18" charset="0"/>
                <a:cs typeface="Times New Roman" panose="02020603050405020304" pitchFamily="18" charset="0"/>
              </a:rPr>
              <a:t>The curve showing the variation of precipitation intensity with time is called hyetograph and is usually drawn in steps. (Fig. 1.4). </a:t>
            </a:r>
            <a:endParaRPr lang="en-US" dirty="0"/>
          </a:p>
        </p:txBody>
      </p:sp>
    </p:spTree>
    <p:extLst>
      <p:ext uri="{BB962C8B-B14F-4D97-AF65-F5344CB8AC3E}">
        <p14:creationId xmlns:p14="http://schemas.microsoft.com/office/powerpoint/2010/main" val="55899414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 y="97395"/>
            <a:ext cx="9059779" cy="1323439"/>
          </a:xfrm>
          <a:prstGeom prst="rect">
            <a:avLst/>
          </a:prstGeom>
        </p:spPr>
        <p:txBody>
          <a:bodyPr wrap="square">
            <a:spAutoFit/>
          </a:bodyPr>
          <a:lstStyle/>
          <a:p>
            <a:pPr algn="just" rtl="0"/>
            <a:r>
              <a:rPr lang="en-US" sz="2000" b="1" dirty="0">
                <a:solidFill>
                  <a:srgbClr val="C00000"/>
                </a:solidFill>
                <a:latin typeface="Times New Roman" panose="02020603050405020304" pitchFamily="18" charset="0"/>
                <a:cs typeface="Times New Roman" panose="02020603050405020304" pitchFamily="18" charset="0"/>
              </a:rPr>
              <a:t>1.2 Analysis of Precipitation </a:t>
            </a:r>
            <a:r>
              <a:rPr lang="en-US" sz="2000" b="1" dirty="0" smtClean="0">
                <a:solidFill>
                  <a:srgbClr val="C00000"/>
                </a:solidFill>
                <a:latin typeface="Times New Roman" panose="02020603050405020304" pitchFamily="18" charset="0"/>
                <a:cs typeface="Times New Roman" panose="02020603050405020304" pitchFamily="18" charset="0"/>
              </a:rPr>
              <a:t>Records</a:t>
            </a:r>
            <a:endParaRPr lang="en-US" sz="2000" b="1" dirty="0">
              <a:solidFill>
                <a:srgbClr val="C00000"/>
              </a:solidFill>
              <a:latin typeface="Times New Roman" panose="02020603050405020304" pitchFamily="18" charset="0"/>
              <a:cs typeface="Times New Roman" panose="02020603050405020304" pitchFamily="18" charset="0"/>
            </a:endParaRPr>
          </a:p>
          <a:p>
            <a:pPr algn="just" rtl="0"/>
            <a:r>
              <a:rPr lang="en-US" sz="2000" b="1" dirty="0" smtClean="0">
                <a:solidFill>
                  <a:schemeClr val="bg1"/>
                </a:solidFill>
                <a:latin typeface="Times New Roman" panose="02020603050405020304" pitchFamily="18" charset="0"/>
                <a:cs typeface="Times New Roman" panose="02020603050405020304" pitchFamily="18" charset="0"/>
              </a:rPr>
              <a:t>A recording gauge provides a record of the precipitation depth as a function of time. Precipitation depth – time curve is called the mass curve. (Fig. 3)</a:t>
            </a:r>
          </a:p>
          <a:p>
            <a:pPr algn="l" rtl="0"/>
            <a:endParaRPr lang="en-US" sz="2000" b="1" dirty="0">
              <a:solidFill>
                <a:schemeClr val="bg1"/>
              </a:solidFill>
            </a:endParaRPr>
          </a:p>
        </p:txBody>
      </p:sp>
      <p:pic>
        <p:nvPicPr>
          <p:cNvPr id="5" name="صورة 4"/>
          <p:cNvPicPr>
            <a:picLocks noChangeAspect="1"/>
          </p:cNvPicPr>
          <p:nvPr/>
        </p:nvPicPr>
        <p:blipFill>
          <a:blip r:embed="rId3"/>
          <a:stretch>
            <a:fillRect/>
          </a:stretch>
        </p:blipFill>
        <p:spPr>
          <a:xfrm>
            <a:off x="2205333" y="1248047"/>
            <a:ext cx="5458783" cy="5030428"/>
          </a:xfrm>
          <a:prstGeom prst="rect">
            <a:avLst/>
          </a:prstGeom>
        </p:spPr>
      </p:pic>
      <p:sp>
        <p:nvSpPr>
          <p:cNvPr id="6" name="مستطيل 5"/>
          <p:cNvSpPr/>
          <p:nvPr/>
        </p:nvSpPr>
        <p:spPr>
          <a:xfrm>
            <a:off x="3092713" y="6278475"/>
            <a:ext cx="3876382" cy="369332"/>
          </a:xfrm>
          <a:prstGeom prst="rect">
            <a:avLst/>
          </a:prstGeom>
        </p:spPr>
        <p:txBody>
          <a:bodyPr wrap="none">
            <a:spAutoFit/>
          </a:bodyPr>
          <a:lstStyle/>
          <a:p>
            <a:r>
              <a:rPr lang="en-US" b="1" dirty="0">
                <a:solidFill>
                  <a:schemeClr val="bg1"/>
                </a:solidFill>
              </a:rPr>
              <a:t>Figure 3 Precipitation Mass Curve</a:t>
            </a:r>
            <a:endParaRPr lang="ar-IQ" b="1" dirty="0">
              <a:solidFill>
                <a:schemeClr val="bg1"/>
              </a:solidFill>
            </a:endParaRPr>
          </a:p>
        </p:txBody>
      </p:sp>
    </p:spTree>
    <p:extLst>
      <p:ext uri="{BB962C8B-B14F-4D97-AF65-F5344CB8AC3E}">
        <p14:creationId xmlns:p14="http://schemas.microsoft.com/office/powerpoint/2010/main" val="323296582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0"/>
            <a:ext cx="8963526" cy="4093428"/>
          </a:xfrm>
          <a:prstGeom prst="rect">
            <a:avLst/>
          </a:prstGeom>
        </p:spPr>
        <p:txBody>
          <a:bodyPr wrap="square">
            <a:spAutoFit/>
          </a:bodyPr>
          <a:lstStyle/>
          <a:p>
            <a:pPr algn="just" rtl="0"/>
            <a:r>
              <a:rPr lang="en-US" sz="2000" b="1" dirty="0">
                <a:solidFill>
                  <a:schemeClr val="bg1"/>
                </a:solidFill>
                <a:latin typeface="Times New Roman" panose="02020603050405020304" pitchFamily="18" charset="0"/>
                <a:cs typeface="Times New Roman" panose="02020603050405020304" pitchFamily="18" charset="0"/>
              </a:rPr>
              <a:t>Precipitation depth in unit time is called precipitation intensity</a:t>
            </a:r>
            <a:r>
              <a:rPr lang="en-US" sz="2000" b="1" dirty="0" smtClean="0">
                <a:solidFill>
                  <a:schemeClr val="bg1"/>
                </a:solidFill>
                <a:latin typeface="Times New Roman" panose="02020603050405020304" pitchFamily="18" charset="0"/>
                <a:cs typeface="Times New Roman" panose="02020603050405020304" pitchFamily="18" charset="0"/>
              </a:rPr>
              <a:t>.</a:t>
            </a:r>
            <a:endParaRPr lang="en-US" sz="2000" b="1" dirty="0">
              <a:solidFill>
                <a:schemeClr val="bg1"/>
              </a:solidFill>
              <a:latin typeface="Times New Roman" panose="02020603050405020304" pitchFamily="18" charset="0"/>
              <a:cs typeface="Times New Roman" panose="02020603050405020304" pitchFamily="18" charset="0"/>
            </a:endParaRPr>
          </a:p>
          <a:p>
            <a:pPr algn="just" rtl="0"/>
            <a:endParaRPr lang="en-US" sz="2000" b="1" dirty="0" smtClean="0">
              <a:solidFill>
                <a:schemeClr val="bg1"/>
              </a:solidFill>
              <a:latin typeface="Times New Roman" panose="02020603050405020304" pitchFamily="18" charset="0"/>
              <a:cs typeface="Times New Roman" panose="02020603050405020304" pitchFamily="18" charset="0"/>
            </a:endParaRPr>
          </a:p>
          <a:p>
            <a:pPr algn="just" rtl="0"/>
            <a:endParaRPr lang="en-US" sz="2000" b="1" dirty="0">
              <a:solidFill>
                <a:schemeClr val="bg1"/>
              </a:solidFill>
              <a:latin typeface="Times New Roman" panose="02020603050405020304" pitchFamily="18" charset="0"/>
              <a:cs typeface="Times New Roman" panose="02020603050405020304" pitchFamily="18" charset="0"/>
            </a:endParaRPr>
          </a:p>
          <a:p>
            <a:pPr algn="just" rtl="0"/>
            <a:endParaRPr lang="en-US" sz="2000" b="1" dirty="0" smtClean="0">
              <a:solidFill>
                <a:schemeClr val="bg1"/>
              </a:solidFill>
              <a:latin typeface="Times New Roman" panose="02020603050405020304" pitchFamily="18" charset="0"/>
              <a:cs typeface="Times New Roman" panose="02020603050405020304" pitchFamily="18" charset="0"/>
            </a:endParaRPr>
          </a:p>
          <a:p>
            <a:pPr algn="just" rtl="0"/>
            <a:endParaRPr lang="en-US" sz="2000" b="1" dirty="0" smtClean="0">
              <a:solidFill>
                <a:schemeClr val="bg1"/>
              </a:solidFill>
              <a:latin typeface="Times New Roman" panose="02020603050405020304" pitchFamily="18" charset="0"/>
              <a:cs typeface="Times New Roman" panose="02020603050405020304" pitchFamily="18" charset="0"/>
            </a:endParaRPr>
          </a:p>
          <a:p>
            <a:pPr algn="just" rtl="0"/>
            <a:endParaRPr lang="en-US" sz="2000" b="1" dirty="0">
              <a:solidFill>
                <a:schemeClr val="bg1"/>
              </a:solidFill>
              <a:latin typeface="Times New Roman" panose="02020603050405020304" pitchFamily="18" charset="0"/>
              <a:cs typeface="Times New Roman" panose="02020603050405020304" pitchFamily="18" charset="0"/>
            </a:endParaRPr>
          </a:p>
          <a:p>
            <a:pPr algn="just" rtl="0"/>
            <a:endParaRPr lang="en-US" sz="2000" b="1" dirty="0" smtClean="0">
              <a:solidFill>
                <a:schemeClr val="bg1"/>
              </a:solidFill>
              <a:latin typeface="Times New Roman" panose="02020603050405020304" pitchFamily="18" charset="0"/>
              <a:cs typeface="Times New Roman" panose="02020603050405020304" pitchFamily="18" charset="0"/>
            </a:endParaRPr>
          </a:p>
          <a:p>
            <a:pPr algn="just" rtl="0"/>
            <a:r>
              <a:rPr lang="en-US" sz="2000" b="1" dirty="0" smtClean="0">
                <a:solidFill>
                  <a:schemeClr val="bg1"/>
                </a:solidFill>
                <a:latin typeface="Times New Roman" panose="02020603050405020304" pitchFamily="18" charset="0"/>
                <a:cs typeface="Times New Roman" panose="02020603050405020304" pitchFamily="18" charset="0"/>
              </a:rPr>
              <a:t>The </a:t>
            </a:r>
            <a:r>
              <a:rPr lang="en-US" sz="2000" b="1" dirty="0">
                <a:solidFill>
                  <a:schemeClr val="bg1"/>
                </a:solidFill>
                <a:latin typeface="Times New Roman" panose="02020603050405020304" pitchFamily="18" charset="0"/>
                <a:cs typeface="Times New Roman" panose="02020603050405020304" pitchFamily="18" charset="0"/>
              </a:rPr>
              <a:t>curve showing the variation of precipitation intensity with time is called hyetograph and is usually drawn in steps. (Fig. </a:t>
            </a:r>
            <a:r>
              <a:rPr lang="en-US" sz="2000" b="1" dirty="0" smtClean="0">
                <a:solidFill>
                  <a:schemeClr val="bg1"/>
                </a:solidFill>
                <a:latin typeface="Times New Roman" panose="02020603050405020304" pitchFamily="18" charset="0"/>
                <a:cs typeface="Times New Roman" panose="02020603050405020304" pitchFamily="18" charset="0"/>
              </a:rPr>
              <a:t>4</a:t>
            </a:r>
            <a:r>
              <a:rPr lang="en-US" sz="2000" b="1" dirty="0">
                <a:solidFill>
                  <a:schemeClr val="bg1"/>
                </a:solidFill>
                <a:latin typeface="Times New Roman" panose="02020603050405020304" pitchFamily="18" charset="0"/>
                <a:cs typeface="Times New Roman" panose="02020603050405020304" pitchFamily="18" charset="0"/>
              </a:rPr>
              <a:t>). The time interval </a:t>
            </a:r>
            <a:r>
              <a:rPr lang="en-US" sz="2000" b="1" dirty="0" err="1">
                <a:solidFill>
                  <a:schemeClr val="bg1"/>
                </a:solidFill>
                <a:latin typeface="Times New Roman" panose="02020603050405020304" pitchFamily="18" charset="0"/>
                <a:cs typeface="Times New Roman" panose="02020603050405020304" pitchFamily="18" charset="0"/>
              </a:rPr>
              <a:t>Δt</a:t>
            </a:r>
            <a:r>
              <a:rPr lang="en-US" sz="2000" b="1" dirty="0">
                <a:solidFill>
                  <a:schemeClr val="bg1"/>
                </a:solidFill>
                <a:latin typeface="Times New Roman" panose="02020603050405020304" pitchFamily="18" charset="0"/>
                <a:cs typeface="Times New Roman" panose="02020603050405020304" pitchFamily="18" charset="0"/>
              </a:rPr>
              <a:t> is chosen with respect to the size of the region and usually in the range 1-6 hours. Precipitation with intensity less than 2.5 mm/</a:t>
            </a:r>
            <a:r>
              <a:rPr lang="en-US" sz="2000" b="1" dirty="0" err="1">
                <a:solidFill>
                  <a:schemeClr val="bg1"/>
                </a:solidFill>
                <a:latin typeface="Times New Roman" panose="02020603050405020304" pitchFamily="18" charset="0"/>
                <a:cs typeface="Times New Roman" panose="02020603050405020304" pitchFamily="18" charset="0"/>
              </a:rPr>
              <a:t>hr</a:t>
            </a:r>
            <a:r>
              <a:rPr lang="en-US" sz="2000" b="1" dirty="0">
                <a:solidFill>
                  <a:schemeClr val="bg1"/>
                </a:solidFill>
                <a:latin typeface="Times New Roman" panose="02020603050405020304" pitchFamily="18" charset="0"/>
                <a:cs typeface="Times New Roman" panose="02020603050405020304" pitchFamily="18" charset="0"/>
              </a:rPr>
              <a:t> is called light precipitation, 2.5-7.5 mm/</a:t>
            </a:r>
            <a:r>
              <a:rPr lang="en-US" sz="2000" b="1" dirty="0" err="1">
                <a:solidFill>
                  <a:schemeClr val="bg1"/>
                </a:solidFill>
                <a:latin typeface="Times New Roman" panose="02020603050405020304" pitchFamily="18" charset="0"/>
                <a:cs typeface="Times New Roman" panose="02020603050405020304" pitchFamily="18" charset="0"/>
              </a:rPr>
              <a:t>hr</a:t>
            </a:r>
            <a:r>
              <a:rPr lang="en-US" sz="2000" b="1" dirty="0">
                <a:solidFill>
                  <a:schemeClr val="bg1"/>
                </a:solidFill>
                <a:latin typeface="Times New Roman" panose="02020603050405020304" pitchFamily="18" charset="0"/>
                <a:cs typeface="Times New Roman" panose="02020603050405020304" pitchFamily="18" charset="0"/>
              </a:rPr>
              <a:t> as medium, and more than 7.5 mm/</a:t>
            </a:r>
            <a:r>
              <a:rPr lang="en-US" sz="2000" b="1" dirty="0" err="1">
                <a:solidFill>
                  <a:schemeClr val="bg1"/>
                </a:solidFill>
                <a:latin typeface="Times New Roman" panose="02020603050405020304" pitchFamily="18" charset="0"/>
                <a:cs typeface="Times New Roman" panose="02020603050405020304" pitchFamily="18" charset="0"/>
              </a:rPr>
              <a:t>hr</a:t>
            </a:r>
            <a:r>
              <a:rPr lang="en-US" sz="2000" b="1" dirty="0">
                <a:solidFill>
                  <a:schemeClr val="bg1"/>
                </a:solidFill>
                <a:latin typeface="Times New Roman" panose="02020603050405020304" pitchFamily="18" charset="0"/>
                <a:cs typeface="Times New Roman" panose="02020603050405020304" pitchFamily="18" charset="0"/>
              </a:rPr>
              <a:t> as heavy rain. Usually average intensity reduces as the duration increases.</a:t>
            </a:r>
          </a:p>
        </p:txBody>
      </p:sp>
      <p:pic>
        <p:nvPicPr>
          <p:cNvPr id="2050"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96264" y="848319"/>
            <a:ext cx="2964031" cy="1198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281731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4" name="صورة 3"/>
          <p:cNvPicPr>
            <a:picLocks noChangeAspect="1"/>
          </p:cNvPicPr>
          <p:nvPr/>
        </p:nvPicPr>
        <p:blipFill>
          <a:blip r:embed="rId3"/>
          <a:stretch>
            <a:fillRect/>
          </a:stretch>
        </p:blipFill>
        <p:spPr>
          <a:xfrm>
            <a:off x="1544143" y="300791"/>
            <a:ext cx="6542425" cy="4844564"/>
          </a:xfrm>
          <a:prstGeom prst="rect">
            <a:avLst/>
          </a:prstGeom>
        </p:spPr>
      </p:pic>
      <p:sp>
        <p:nvSpPr>
          <p:cNvPr id="5" name="مستطيل 4"/>
          <p:cNvSpPr/>
          <p:nvPr/>
        </p:nvSpPr>
        <p:spPr>
          <a:xfrm>
            <a:off x="3478863" y="5265639"/>
            <a:ext cx="3321743" cy="400110"/>
          </a:xfrm>
          <a:prstGeom prst="rect">
            <a:avLst/>
          </a:prstGeom>
        </p:spPr>
        <p:txBody>
          <a:bodyPr wrap="none">
            <a:spAutoFit/>
          </a:bodyPr>
          <a:lstStyle/>
          <a:p>
            <a:r>
              <a:rPr lang="en-US" sz="2000" b="1" dirty="0" smtClean="0">
                <a:solidFill>
                  <a:schemeClr val="bg1"/>
                </a:solidFill>
                <a:latin typeface="Times New Roman" panose="02020603050405020304" pitchFamily="18" charset="0"/>
                <a:cs typeface="Times New Roman" panose="02020603050405020304" pitchFamily="18" charset="0"/>
              </a:rPr>
              <a:t>Fig. 4 Hyetograph of rainfall</a:t>
            </a:r>
            <a:endParaRPr lang="ar-IQ"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016025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Override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docProps/app.xml><?xml version="1.0" encoding="utf-8"?>
<Properties xmlns="http://schemas.openxmlformats.org/officeDocument/2006/extended-properties" xmlns:vt="http://schemas.openxmlformats.org/officeDocument/2006/docPropsVTypes">
  <Template/>
  <TotalTime>126</TotalTime>
  <Words>594</Words>
  <Application>Microsoft Office PowerPoint</Application>
  <PresentationFormat>عرض على الشاشة (3:4)‏</PresentationFormat>
  <Paragraphs>42</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Century Gothic</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24</cp:revision>
  <dcterms:created xsi:type="dcterms:W3CDTF">2018-12-05T07:11:26Z</dcterms:created>
  <dcterms:modified xsi:type="dcterms:W3CDTF">2018-12-06T07:58:46Z</dcterms:modified>
</cp:coreProperties>
</file>